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  <p:sldMasterId id="2147483660" r:id="rId5"/>
  </p:sldMasterIdLst>
  <p:notesMasterIdLst>
    <p:notesMasterId r:id="rId47"/>
  </p:notesMasterIdLst>
  <p:handoutMasterIdLst>
    <p:handoutMasterId r:id="rId48"/>
  </p:handoutMasterIdLst>
  <p:sldIdLst>
    <p:sldId id="256" r:id="rId6"/>
    <p:sldId id="291" r:id="rId7"/>
    <p:sldId id="292" r:id="rId8"/>
    <p:sldId id="286" r:id="rId9"/>
    <p:sldId id="287" r:id="rId10"/>
    <p:sldId id="288" r:id="rId11"/>
    <p:sldId id="289" r:id="rId12"/>
    <p:sldId id="300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294" r:id="rId21"/>
    <p:sldId id="316" r:id="rId22"/>
    <p:sldId id="295" r:id="rId23"/>
    <p:sldId id="302" r:id="rId24"/>
    <p:sldId id="290" r:id="rId25"/>
    <p:sldId id="303" r:id="rId26"/>
    <p:sldId id="317" r:id="rId27"/>
    <p:sldId id="318" r:id="rId28"/>
    <p:sldId id="319" r:id="rId29"/>
    <p:sldId id="293" r:id="rId30"/>
    <p:sldId id="304" r:id="rId31"/>
    <p:sldId id="320" r:id="rId32"/>
    <p:sldId id="296" r:id="rId33"/>
    <p:sldId id="305" r:id="rId34"/>
    <p:sldId id="321" r:id="rId35"/>
    <p:sldId id="323" r:id="rId36"/>
    <p:sldId id="324" r:id="rId37"/>
    <p:sldId id="297" r:id="rId38"/>
    <p:sldId id="322" r:id="rId39"/>
    <p:sldId id="325" r:id="rId40"/>
    <p:sldId id="298" r:id="rId41"/>
    <p:sldId id="307" r:id="rId42"/>
    <p:sldId id="326" r:id="rId43"/>
    <p:sldId id="327" r:id="rId44"/>
    <p:sldId id="299" r:id="rId45"/>
    <p:sldId id="308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eague Spartan" panose="020B0604020202020204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02B870-AC63-F923-A77C-860533FB2E50}" name="Cheot Yeechien" initials="CY" userId="S::cheot_yeechien@swiftoffice.org::15462334-187e-4b6e-be39-5d4f1ef3168d" providerId="AD"/>
  <p188:author id="{80CBEDBE-9CB8-E34B-FFAC-992B32C60D37}" name="Daniel Lam" initials="DL" userId="S::daniel_lam_guang_jun@swiftoffice.org::416c2358-5a88-40f0-a6a9-e896caf52f75" providerId="AD"/>
  <p188:author id="{2CBB42C1-7208-2EAF-F7A1-938CA0D057D9}" name="Eng Kwee Guan" initials="EKG" userId="Eng Kwee Guan" providerId="None"/>
  <p188:author id="{BF1A01D0-4E2B-1B26-63CA-4A85FEA8C361}" name="Yeechien Cheot" initials="YC" userId="b3d43731a53a561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0A6"/>
    <a:srgbClr val="2E318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12C69-43C5-439D-BA0A-D49FC3741F6B}" v="153" dt="2022-05-12T02:31:32.685"/>
    <p1510:client id="{5EE70811-715A-41CE-B1B4-A4702A8B947C}" v="4" dt="2022-04-14T08:50:52.441"/>
    <p1510:client id="{627411A3-A5B4-45E1-9073-46BD32ADD91D}" v="2" dt="2022-05-12T13:10:18.444"/>
    <p1510:client id="{63B40DF8-8631-4805-9C5F-AC79AA201373}" v="8" dt="2022-04-28T07:55:37.603"/>
    <p1510:client id="{67E2CDC3-E241-5498-FCAC-8DB76805E03F}" v="2" dt="2022-05-13T04:39:07.453"/>
    <p1510:client id="{85F8606C-F9A0-AF58-AD39-E8A30C5B9A44}" v="2" dt="2022-05-09T07:32:37.550"/>
    <p1510:client id="{899DCD15-3D34-0231-0BD3-A8F6B14E048A}" v="45" dt="2022-05-09T07:39:43.036"/>
    <p1510:client id="{ACE9331B-ACF3-302B-B0A6-243C44B7AF59}" v="1" dt="2022-05-11T09:54:24.261"/>
    <p1510:client id="{CCE2BF7B-7D68-14E4-BAF7-09491072CAFB}" v="14" dt="2022-05-11T09:59:09.863"/>
    <p1510:client id="{D7AAC523-AD66-B779-DF0E-075E42D49FC4}" v="71" dt="2022-05-11T10:09:18.329"/>
    <p1510:client id="{E754A3B9-0A99-4C8D-8B9B-0B7E42A44E5D}" v="8" dt="2022-05-11T09:11:30.799"/>
    <p1510:client id="{F9B95159-D73B-4996-91B6-8F628D1C7162}" v="6" dt="2022-04-13T02:21:39.209"/>
    <p1510:client id="{FA2F2374-718E-4CA4-8EB5-854785E0C351}" v="33" dt="2022-04-20T06:54:15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61" autoAdjust="0"/>
  </p:normalViewPr>
  <p:slideViewPr>
    <p:cSldViewPr snapToGrid="0">
      <p:cViewPr varScale="1">
        <p:scale>
          <a:sx n="86" d="100"/>
          <a:sy n="86" d="100"/>
        </p:scale>
        <p:origin x="15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88A0F5-4B02-4248-91E5-5C650DDE2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28771-AD97-40A4-8A78-0D77E6D69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EE52D-B760-4A27-B0C0-E8B64432E7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DC656-45CD-497F-87D1-69CB4F1896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2426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7E5DB-199F-47C2-AF0E-A57B76A9D50F}" type="datetimeFigureOut">
              <a:rPr lang="en-SG" smtClean="0"/>
              <a:t>13/7/2022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4B2DF-BCD2-474C-AABE-6BEEF9DE466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66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4B2DF-BCD2-474C-AABE-6BEEF9DE466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10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5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1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19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6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1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5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5A75919A-92D5-9A50-770F-896B3168D7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2438" cy="68724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E3182"/>
          </a:solidFill>
          <a:latin typeface="League Spartan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2E3182"/>
          </a:solidFill>
          <a:latin typeface="League Spartan" panose="000008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2E3182"/>
          </a:solidFill>
          <a:latin typeface="League Spartan" panose="000008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2E3182"/>
          </a:solidFill>
          <a:latin typeface="League Spartan" panose="000008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2E3182"/>
          </a:solidFill>
          <a:latin typeface="League Spartan" panose="000008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rgbClr val="2E3182"/>
          </a:solidFill>
          <a:latin typeface="League Spartan" panose="000008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ague Spartan" panose="00000800000000000000" pitchFamily="50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FA81C-5DE6-4E5A-A9D7-AEEACCE5112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7262"/>
            <a:ext cx="1285875" cy="1285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0BB4C-D1D1-4DD7-8EA5-65DC4CC55B9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12" y="6311900"/>
            <a:ext cx="987647" cy="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League Spartan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League Spartan" panose="000008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bg1"/>
          </a:solidFill>
          <a:latin typeface="League Spartan" panose="000008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bg1"/>
          </a:solidFill>
          <a:latin typeface="League Spartan" panose="000008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bg1"/>
          </a:solidFill>
          <a:latin typeface="League Spartan" panose="000008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bg1"/>
          </a:solidFill>
          <a:latin typeface="League Spartan" panose="000008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605861-4ED4-41E9-9722-4238C68BD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137" y="0"/>
            <a:ext cx="6863137" cy="686313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DE44441-FA5A-42E1-B4CF-8BEF0B736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6272" y="2809993"/>
            <a:ext cx="9144000" cy="165576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League Spartan" panose="00000800000000000000" pitchFamily="50" charset="0"/>
                <a:cs typeface="Biome" panose="020B0502040204020203" pitchFamily="34" charset="0"/>
              </a:rPr>
              <a:t>ADW Enhanced Generative </a:t>
            </a:r>
          </a:p>
          <a:p>
            <a:r>
              <a:rPr lang="en-US" sz="4000" b="1" dirty="0">
                <a:solidFill>
                  <a:schemeClr val="bg1"/>
                </a:solidFill>
                <a:latin typeface="League Spartan" panose="00000800000000000000" pitchFamily="50" charset="0"/>
                <a:cs typeface="Biome" panose="020B0502040204020203" pitchFamily="34" charset="0"/>
              </a:rPr>
              <a:t>Integrated Scheduler</a:t>
            </a:r>
          </a:p>
          <a:p>
            <a:endParaRPr lang="en-US" sz="4000" b="1" dirty="0">
              <a:cs typeface="Biome" panose="020B0502040204020203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League Spartan" panose="00000800000000000000" pitchFamily="50" charset="0"/>
                <a:cs typeface="Biome" panose="020B0502040204020203" pitchFamily="34" charset="0"/>
              </a:rPr>
              <a:t>Planner Guide</a:t>
            </a:r>
            <a:endParaRPr lang="en-US" sz="4000" dirty="0">
              <a:solidFill>
                <a:schemeClr val="bg1"/>
              </a:solidFill>
              <a:latin typeface="League Spartan" panose="00000800000000000000" pitchFamily="50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8CBA78-C60E-9252-3855-280087E5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236" y="5726820"/>
            <a:ext cx="4029426" cy="6477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‘Ok’ after selecting the dates which your sqn has to perform the A2 duty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6FF753-47A6-182E-1184-3DF718BFE606}"/>
              </a:ext>
            </a:extLst>
          </p:cNvPr>
          <p:cNvSpPr/>
          <p:nvPr/>
        </p:nvSpPr>
        <p:spPr>
          <a:xfrm>
            <a:off x="9073375" y="6325047"/>
            <a:ext cx="713679" cy="379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98CAD6-E7BB-BD8A-0B3D-49EDFDFA25B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058662" y="6050689"/>
            <a:ext cx="2014713" cy="463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10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AFEBA-7C59-61D4-3004-219063B3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329" y="5528978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‘Create’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6FF753-47A6-182E-1184-3DF718BFE606}"/>
              </a:ext>
            </a:extLst>
          </p:cNvPr>
          <p:cNvSpPr/>
          <p:nvPr/>
        </p:nvSpPr>
        <p:spPr>
          <a:xfrm>
            <a:off x="2193072" y="4195164"/>
            <a:ext cx="7664606" cy="5552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98CAD6-E7BB-BD8A-0B3D-49EDFDFA25BB}"/>
              </a:ext>
            </a:extLst>
          </p:cNvPr>
          <p:cNvCxnSpPr>
            <a:cxnSpLocks/>
          </p:cNvCxnSpPr>
          <p:nvPr/>
        </p:nvCxnSpPr>
        <p:spPr>
          <a:xfrm flipV="1">
            <a:off x="5185317" y="4750420"/>
            <a:ext cx="1003610" cy="745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87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6322FB-E5FE-61CF-0EF4-1D9EE2BB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164" y="6185933"/>
            <a:ext cx="4888129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on individual ‘pending’ boxes to select personnel to plan for the role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6FF753-47A6-182E-1184-3DF718BFE606}"/>
              </a:ext>
            </a:extLst>
          </p:cNvPr>
          <p:cNvSpPr/>
          <p:nvPr/>
        </p:nvSpPr>
        <p:spPr>
          <a:xfrm>
            <a:off x="1133706" y="2899316"/>
            <a:ext cx="628186" cy="3122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98CAD6-E7BB-BD8A-0B3D-49EDFDFA25BB}"/>
              </a:ext>
            </a:extLst>
          </p:cNvPr>
          <p:cNvCxnSpPr>
            <a:cxnSpLocks/>
          </p:cNvCxnSpPr>
          <p:nvPr/>
        </p:nvCxnSpPr>
        <p:spPr>
          <a:xfrm flipV="1">
            <a:off x="1447799" y="3211551"/>
            <a:ext cx="0" cy="2974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CA602A4-1106-03D7-B90E-F6A729023A4A}"/>
              </a:ext>
            </a:extLst>
          </p:cNvPr>
          <p:cNvSpPr txBox="1">
            <a:spLocks/>
          </p:cNvSpPr>
          <p:nvPr/>
        </p:nvSpPr>
        <p:spPr>
          <a:xfrm>
            <a:off x="4713249" y="1034793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Click to delete current draft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E656E4-F26F-28B2-FF97-82DAA1A70B15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489902" y="836341"/>
            <a:ext cx="637567" cy="522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4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C850F-93D4-D5E2-5793-C0BA6726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31B6A10-5DC3-6D28-740F-F3FDB8E1CED9}"/>
              </a:ext>
            </a:extLst>
          </p:cNvPr>
          <p:cNvSpPr txBox="1">
            <a:spLocks/>
          </p:cNvSpPr>
          <p:nvPr/>
        </p:nvSpPr>
        <p:spPr>
          <a:xfrm>
            <a:off x="4560849" y="1710577"/>
            <a:ext cx="3566620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Visual cue to know if all roles are planned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1FE193-B5D5-5C65-565D-7E12E407E72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233854" y="1951463"/>
            <a:ext cx="1326995" cy="82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AF8996B-367B-3DEC-D77C-10E7B98F3B5A}"/>
              </a:ext>
            </a:extLst>
          </p:cNvPr>
          <p:cNvSpPr txBox="1">
            <a:spLocks/>
          </p:cNvSpPr>
          <p:nvPr/>
        </p:nvSpPr>
        <p:spPr>
          <a:xfrm>
            <a:off x="7489902" y="1253569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Save current draft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8C2802-29EE-EAFB-5820-B91827B1861D}"/>
              </a:ext>
            </a:extLst>
          </p:cNvPr>
          <p:cNvCxnSpPr>
            <a:cxnSpLocks/>
          </p:cNvCxnSpPr>
          <p:nvPr/>
        </p:nvCxnSpPr>
        <p:spPr>
          <a:xfrm flipV="1">
            <a:off x="8878228" y="903249"/>
            <a:ext cx="0" cy="35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A9D2F823-7C2A-4824-C861-CC61451BD4C6}"/>
              </a:ext>
            </a:extLst>
          </p:cNvPr>
          <p:cNvSpPr txBox="1">
            <a:spLocks/>
          </p:cNvSpPr>
          <p:nvPr/>
        </p:nvSpPr>
        <p:spPr>
          <a:xfrm>
            <a:off x="4588727" y="753358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Access current drafts (there can only be one draft for each unique month)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EEDA35-EA27-5AF6-C8B6-7835C7E6A857}"/>
              </a:ext>
            </a:extLst>
          </p:cNvPr>
          <p:cNvCxnSpPr>
            <a:cxnSpLocks/>
          </p:cNvCxnSpPr>
          <p:nvPr/>
        </p:nvCxnSpPr>
        <p:spPr>
          <a:xfrm flipH="1" flipV="1">
            <a:off x="4817327" y="281629"/>
            <a:ext cx="825190" cy="4717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0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6E835-985C-6844-6AAF-95DA3B2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BCA8A1D-5AB2-FAF2-B102-CFE52BE89A5F}"/>
              </a:ext>
            </a:extLst>
          </p:cNvPr>
          <p:cNvSpPr txBox="1">
            <a:spLocks/>
          </p:cNvSpPr>
          <p:nvPr/>
        </p:nvSpPr>
        <p:spPr>
          <a:xfrm>
            <a:off x="7538224" y="4944430"/>
            <a:ext cx="3566620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Clashes are shown in red and summarized in the text box below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37CCE-AE66-A1F0-F703-5CD507B3DF0A}"/>
              </a:ext>
            </a:extLst>
          </p:cNvPr>
          <p:cNvCxnSpPr>
            <a:cxnSpLocks/>
          </p:cNvCxnSpPr>
          <p:nvPr/>
        </p:nvCxnSpPr>
        <p:spPr>
          <a:xfrm flipH="1" flipV="1">
            <a:off x="7225990" y="2921620"/>
            <a:ext cx="2095544" cy="2022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56CDFF-8A25-23E3-0818-E6E35823E4E0}"/>
              </a:ext>
            </a:extLst>
          </p:cNvPr>
          <p:cNvCxnSpPr>
            <a:cxnSpLocks/>
          </p:cNvCxnSpPr>
          <p:nvPr/>
        </p:nvCxnSpPr>
        <p:spPr>
          <a:xfrm flipH="1">
            <a:off x="4653777" y="5268299"/>
            <a:ext cx="2884447" cy="8965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14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6E835-985C-6844-6AAF-95DA3B2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BCA8A1D-5AB2-FAF2-B102-CFE52BE89A5F}"/>
              </a:ext>
            </a:extLst>
          </p:cNvPr>
          <p:cNvSpPr txBox="1">
            <a:spLocks/>
          </p:cNvSpPr>
          <p:nvPr/>
        </p:nvSpPr>
        <p:spPr>
          <a:xfrm>
            <a:off x="7538224" y="4944430"/>
            <a:ext cx="3566620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Clashes are shown in red and summarized in the text box below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37CCE-AE66-A1F0-F703-5CD507B3DF0A}"/>
              </a:ext>
            </a:extLst>
          </p:cNvPr>
          <p:cNvCxnSpPr>
            <a:cxnSpLocks/>
          </p:cNvCxnSpPr>
          <p:nvPr/>
        </p:nvCxnSpPr>
        <p:spPr>
          <a:xfrm flipH="1" flipV="1">
            <a:off x="7225990" y="2921620"/>
            <a:ext cx="2095544" cy="2022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56CDFF-8A25-23E3-0818-E6E35823E4E0}"/>
              </a:ext>
            </a:extLst>
          </p:cNvPr>
          <p:cNvCxnSpPr>
            <a:cxnSpLocks/>
          </p:cNvCxnSpPr>
          <p:nvPr/>
        </p:nvCxnSpPr>
        <p:spPr>
          <a:xfrm flipH="1">
            <a:off x="3468029" y="5268299"/>
            <a:ext cx="4070195" cy="452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81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Publishing a schedule</a:t>
            </a:r>
          </a:p>
        </p:txBody>
      </p:sp>
    </p:spTree>
    <p:extLst>
      <p:ext uri="{BB962C8B-B14F-4D97-AF65-F5344CB8AC3E}">
        <p14:creationId xmlns:p14="http://schemas.microsoft.com/office/powerpoint/2010/main" val="155912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9A9DBA-0107-BEAC-4221-06E07C52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463FB9-4292-C89E-F30F-CAEAF5B3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776" y="1102237"/>
            <a:ext cx="5235224" cy="717141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Draft can only be published when all roles are filled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BB312B-935A-456F-0A13-EFE78F7D2014}"/>
              </a:ext>
            </a:extLst>
          </p:cNvPr>
          <p:cNvSpPr/>
          <p:nvPr/>
        </p:nvSpPr>
        <p:spPr>
          <a:xfrm>
            <a:off x="9084525" y="557559"/>
            <a:ext cx="672792" cy="3456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DF2016-BC05-F611-D242-F2FF93454387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9420921" y="903249"/>
            <a:ext cx="153467" cy="198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7C64AADC-697D-99B2-032B-162351289787}"/>
              </a:ext>
            </a:extLst>
          </p:cNvPr>
          <p:cNvSpPr txBox="1">
            <a:spLocks/>
          </p:cNvSpPr>
          <p:nvPr/>
        </p:nvSpPr>
        <p:spPr>
          <a:xfrm>
            <a:off x="3997194" y="579380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Access all published schedules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937A46-22C5-9600-5951-E27B056C76AD}"/>
              </a:ext>
            </a:extLst>
          </p:cNvPr>
          <p:cNvCxnSpPr>
            <a:cxnSpLocks/>
          </p:cNvCxnSpPr>
          <p:nvPr/>
        </p:nvCxnSpPr>
        <p:spPr>
          <a:xfrm flipH="1" flipV="1">
            <a:off x="4259766" y="339030"/>
            <a:ext cx="568712" cy="439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226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Editing a published schedule</a:t>
            </a:r>
          </a:p>
        </p:txBody>
      </p:sp>
    </p:spTree>
    <p:extLst>
      <p:ext uri="{BB962C8B-B14F-4D97-AF65-F5344CB8AC3E}">
        <p14:creationId xmlns:p14="http://schemas.microsoft.com/office/powerpoint/2010/main" val="262489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70DAFE1-3E08-B3BB-524C-43646D06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F42CB05-8652-73BA-9D27-B4DABC202754}"/>
              </a:ext>
            </a:extLst>
          </p:cNvPr>
          <p:cNvSpPr txBox="1">
            <a:spLocks/>
          </p:cNvSpPr>
          <p:nvPr/>
        </p:nvSpPr>
        <p:spPr>
          <a:xfrm>
            <a:off x="1665190" y="5671287"/>
            <a:ext cx="9634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Clashes will not show up in a published schedule</a:t>
            </a:r>
          </a:p>
          <a:p>
            <a:pPr algn="ctr"/>
            <a:endParaRPr lang="en-US" sz="1800" dirty="0">
              <a:solidFill>
                <a:schemeClr val="tx1"/>
              </a:solidFill>
              <a:highlight>
                <a:srgbClr val="FFFF00"/>
              </a:highlight>
              <a:cs typeface="Calibri Ligh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A published schedule can only be edited by unpublishing it, and editing it as a draft thereafter</a:t>
            </a: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A3FE38-46FA-1A47-CF33-000D2A0A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180" y="1363199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unpublish the schedule into a draft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DA3E2D-8B0D-3675-7703-3CF9E822FDBC}"/>
              </a:ext>
            </a:extLst>
          </p:cNvPr>
          <p:cNvSpPr/>
          <p:nvPr/>
        </p:nvSpPr>
        <p:spPr>
          <a:xfrm>
            <a:off x="8898674" y="538975"/>
            <a:ext cx="925552" cy="4014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8B1E20-A6BA-69D2-4C1C-1381933E7F7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173893" y="791737"/>
            <a:ext cx="1724781" cy="571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1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CC1A-2047-F8EB-F689-D44DF6A2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8E46-1B97-C68C-3FA6-B037FAF5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SG" dirty="0"/>
              <a:t>Switching to Planner view</a:t>
            </a:r>
          </a:p>
          <a:p>
            <a:pPr>
              <a:lnSpc>
                <a:spcPct val="150000"/>
              </a:lnSpc>
            </a:pPr>
            <a:r>
              <a:rPr lang="en-SG" dirty="0"/>
              <a:t>Schedules module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Creating a new draft schedule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Publishing a schedule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Editing a published schedule</a:t>
            </a:r>
          </a:p>
          <a:p>
            <a:pPr>
              <a:lnSpc>
                <a:spcPct val="150000"/>
              </a:lnSpc>
            </a:pPr>
            <a:r>
              <a:rPr lang="en-SG" dirty="0"/>
              <a:t>Requests module</a:t>
            </a:r>
          </a:p>
          <a:p>
            <a:pPr lvl="1"/>
            <a:r>
              <a:rPr lang="en-SG" dirty="0"/>
              <a:t>Create new requests / View submitted requests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Edit/Delete requests</a:t>
            </a:r>
          </a:p>
        </p:txBody>
      </p:sp>
    </p:spTree>
    <p:extLst>
      <p:ext uri="{BB962C8B-B14F-4D97-AF65-F5344CB8AC3E}">
        <p14:creationId xmlns:p14="http://schemas.microsoft.com/office/powerpoint/2010/main" val="2188139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Create new requests / View submitted requests</a:t>
            </a:r>
          </a:p>
        </p:txBody>
      </p:sp>
    </p:spTree>
    <p:extLst>
      <p:ext uri="{BB962C8B-B14F-4D97-AF65-F5344CB8AC3E}">
        <p14:creationId xmlns:p14="http://schemas.microsoft.com/office/powerpoint/2010/main" val="4196074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EAA88-9B8D-CB10-5B77-A910E967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access requests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5475248" y="111512"/>
            <a:ext cx="479503" cy="2007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754029" y="312234"/>
            <a:ext cx="728488" cy="7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9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413103-E03F-6F48-6D8A-F767A814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152" y="1025429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create new requests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2364057" y="1126272"/>
            <a:ext cx="1059367" cy="3902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>
            <a:off x="3423424" y="1338146"/>
            <a:ext cx="15388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13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A243CA-2D68-D060-928A-69809902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152" y="5530522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create requests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2364057" y="5530522"/>
            <a:ext cx="947855" cy="3902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>
            <a:off x="3423424" y="5719609"/>
            <a:ext cx="15388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ECC0F32-94EA-A044-3F94-D13F24FE64C5}"/>
              </a:ext>
            </a:extLst>
          </p:cNvPr>
          <p:cNvSpPr txBox="1">
            <a:spLocks/>
          </p:cNvSpPr>
          <p:nvPr/>
        </p:nvSpPr>
        <p:spPr>
          <a:xfrm>
            <a:off x="9415347" y="3346092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Create multiple requests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B1C00D-74DA-CDFE-9BED-914577229C1C}"/>
              </a:ext>
            </a:extLst>
          </p:cNvPr>
          <p:cNvCxnSpPr>
            <a:cxnSpLocks/>
          </p:cNvCxnSpPr>
          <p:nvPr/>
        </p:nvCxnSpPr>
        <p:spPr>
          <a:xfrm flipH="1" flipV="1">
            <a:off x="9790771" y="2865863"/>
            <a:ext cx="702527" cy="563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668CA0-D1D1-26E0-D4B5-4B30B3A57895}"/>
              </a:ext>
            </a:extLst>
          </p:cNvPr>
          <p:cNvCxnSpPr>
            <a:cxnSpLocks/>
          </p:cNvCxnSpPr>
          <p:nvPr/>
        </p:nvCxnSpPr>
        <p:spPr>
          <a:xfrm flipH="1" flipV="1">
            <a:off x="5843239" y="3429000"/>
            <a:ext cx="3572108" cy="206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21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466E26-EF20-28F1-723A-CCFC8483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B8A5D7-0A64-BD3A-33DB-EB3EFF39CF88}"/>
              </a:ext>
            </a:extLst>
          </p:cNvPr>
          <p:cNvSpPr txBox="1">
            <a:spLocks/>
          </p:cNvSpPr>
          <p:nvPr/>
        </p:nvSpPr>
        <p:spPr>
          <a:xfrm>
            <a:off x="1278673" y="5965903"/>
            <a:ext cx="9634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Requests are automatically updated upon creation</a:t>
            </a: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61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Edit/Delete requests</a:t>
            </a:r>
          </a:p>
        </p:txBody>
      </p:sp>
    </p:spTree>
    <p:extLst>
      <p:ext uri="{BB962C8B-B14F-4D97-AF65-F5344CB8AC3E}">
        <p14:creationId xmlns:p14="http://schemas.microsoft.com/office/powerpoint/2010/main" val="277364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F345B6-B142-AB48-E5B6-FD296AE9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DBFB84-F084-005F-F496-A55B3214A7CA}"/>
              </a:ext>
            </a:extLst>
          </p:cNvPr>
          <p:cNvSpPr txBox="1">
            <a:spLocks/>
          </p:cNvSpPr>
          <p:nvPr/>
        </p:nvSpPr>
        <p:spPr>
          <a:xfrm>
            <a:off x="9302907" y="4383160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Delete request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18F875-170A-3939-9228-AAC47732AE00}"/>
              </a:ext>
            </a:extLst>
          </p:cNvPr>
          <p:cNvCxnSpPr>
            <a:cxnSpLocks/>
          </p:cNvCxnSpPr>
          <p:nvPr/>
        </p:nvCxnSpPr>
        <p:spPr>
          <a:xfrm flipH="1" flipV="1">
            <a:off x="9578898" y="3256160"/>
            <a:ext cx="914400" cy="11764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49D1F77-2714-76CA-42E4-4F11157A7E9A}"/>
              </a:ext>
            </a:extLst>
          </p:cNvPr>
          <p:cNvSpPr txBox="1">
            <a:spLocks/>
          </p:cNvSpPr>
          <p:nvPr/>
        </p:nvSpPr>
        <p:spPr>
          <a:xfrm>
            <a:off x="6863575" y="4492011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Edit request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E1CA45-089E-5FEE-B165-47CA8F2E68D6}"/>
              </a:ext>
            </a:extLst>
          </p:cNvPr>
          <p:cNvCxnSpPr>
            <a:cxnSpLocks/>
          </p:cNvCxnSpPr>
          <p:nvPr/>
        </p:nvCxnSpPr>
        <p:spPr>
          <a:xfrm flipV="1">
            <a:off x="8251902" y="3256160"/>
            <a:ext cx="1030970" cy="13042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F363F-A257-A91C-60E8-FC353EF8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49D1F77-2714-76CA-42E4-4F11157A7E9A}"/>
              </a:ext>
            </a:extLst>
          </p:cNvPr>
          <p:cNvSpPr txBox="1">
            <a:spLocks/>
          </p:cNvSpPr>
          <p:nvPr/>
        </p:nvSpPr>
        <p:spPr>
          <a:xfrm>
            <a:off x="6863575" y="4492011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Callsign, Type, Dates, Reasons are editable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E1CA45-089E-5FEE-B165-47CA8F2E68D6}"/>
              </a:ext>
            </a:extLst>
          </p:cNvPr>
          <p:cNvCxnSpPr>
            <a:cxnSpLocks/>
          </p:cNvCxnSpPr>
          <p:nvPr/>
        </p:nvCxnSpPr>
        <p:spPr>
          <a:xfrm flipH="1" flipV="1">
            <a:off x="5586761" y="3429000"/>
            <a:ext cx="2129884" cy="10630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797A5-5187-2197-25B5-A09ADBE8EDBE}"/>
              </a:ext>
            </a:extLst>
          </p:cNvPr>
          <p:cNvCxnSpPr>
            <a:cxnSpLocks/>
          </p:cNvCxnSpPr>
          <p:nvPr/>
        </p:nvCxnSpPr>
        <p:spPr>
          <a:xfrm flipH="1" flipV="1">
            <a:off x="7170234" y="3267307"/>
            <a:ext cx="1158797" cy="1224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4CAB15-2830-A226-38C6-9E2693972C4E}"/>
              </a:ext>
            </a:extLst>
          </p:cNvPr>
          <p:cNvCxnSpPr>
            <a:cxnSpLocks/>
          </p:cNvCxnSpPr>
          <p:nvPr/>
        </p:nvCxnSpPr>
        <p:spPr>
          <a:xfrm flipH="1" flipV="1">
            <a:off x="3824868" y="3313974"/>
            <a:ext cx="3178098" cy="1246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DFD708-E664-4876-89B6-414A0934DE12}"/>
              </a:ext>
            </a:extLst>
          </p:cNvPr>
          <p:cNvCxnSpPr>
            <a:cxnSpLocks/>
          </p:cNvCxnSpPr>
          <p:nvPr/>
        </p:nvCxnSpPr>
        <p:spPr>
          <a:xfrm flipH="1" flipV="1">
            <a:off x="3034989" y="3394821"/>
            <a:ext cx="3744952" cy="12973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C0C24A7C-C54C-E969-EDD5-69E1CE21C0F4}"/>
              </a:ext>
            </a:extLst>
          </p:cNvPr>
          <p:cNvSpPr txBox="1">
            <a:spLocks/>
          </p:cNvSpPr>
          <p:nvPr/>
        </p:nvSpPr>
        <p:spPr>
          <a:xfrm>
            <a:off x="9453911" y="3039084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Cancel edits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B453F8-BB60-FB91-74DD-45920D6CFF75}"/>
              </a:ext>
            </a:extLst>
          </p:cNvPr>
          <p:cNvCxnSpPr>
            <a:cxnSpLocks/>
          </p:cNvCxnSpPr>
          <p:nvPr/>
        </p:nvCxnSpPr>
        <p:spPr>
          <a:xfrm flipH="1" flipV="1">
            <a:off x="9640228" y="3196763"/>
            <a:ext cx="540835" cy="946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E30E7AEF-0B6A-77EF-C770-FE378344CCA3}"/>
              </a:ext>
            </a:extLst>
          </p:cNvPr>
          <p:cNvSpPr txBox="1">
            <a:spLocks/>
          </p:cNvSpPr>
          <p:nvPr/>
        </p:nvSpPr>
        <p:spPr>
          <a:xfrm>
            <a:off x="9302907" y="4383160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Click to save edits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1826A3-BEAC-0BD0-9595-B5AE27CF2E03}"/>
              </a:ext>
            </a:extLst>
          </p:cNvPr>
          <p:cNvCxnSpPr>
            <a:cxnSpLocks/>
          </p:cNvCxnSpPr>
          <p:nvPr/>
        </p:nvCxnSpPr>
        <p:spPr>
          <a:xfrm flipH="1" flipV="1">
            <a:off x="9376782" y="3256160"/>
            <a:ext cx="1116516" cy="11764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895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Adding a new member</a:t>
            </a:r>
          </a:p>
        </p:txBody>
      </p:sp>
    </p:spTree>
    <p:extLst>
      <p:ext uri="{BB962C8B-B14F-4D97-AF65-F5344CB8AC3E}">
        <p14:creationId xmlns:p14="http://schemas.microsoft.com/office/powerpoint/2010/main" val="558672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207FE-F391-4959-B4A5-E1574324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access list of all members in the sqn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4951141" y="133815"/>
            <a:ext cx="446050" cy="1672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5397191" y="301083"/>
            <a:ext cx="1085326" cy="790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CC1A-2047-F8EB-F689-D44DF6A2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8E46-1B97-C68C-3FA6-B037FAF5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SG" dirty="0"/>
              <a:t>Members module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Adding a new member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Changing members’ qualification</a:t>
            </a:r>
          </a:p>
          <a:p>
            <a:pPr>
              <a:lnSpc>
                <a:spcPct val="150000"/>
              </a:lnSpc>
            </a:pPr>
            <a:r>
              <a:rPr lang="en-SG" dirty="0"/>
              <a:t>Roles module</a:t>
            </a:r>
          </a:p>
          <a:p>
            <a:pPr lvl="1">
              <a:lnSpc>
                <a:spcPct val="150000"/>
              </a:lnSpc>
            </a:pPr>
            <a:r>
              <a:rPr lang="en-SG" dirty="0"/>
              <a:t>Adding a new role</a:t>
            </a:r>
          </a:p>
          <a:p>
            <a:pPr>
              <a:lnSpc>
                <a:spcPct val="150000"/>
              </a:lnSpc>
            </a:pPr>
            <a:r>
              <a:rPr lang="en-SG" dirty="0"/>
              <a:t>Switching back to Member view</a:t>
            </a:r>
          </a:p>
          <a:p>
            <a:pPr>
              <a:lnSpc>
                <a:spcPct val="150000"/>
              </a:lnSpc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654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FB9EE-A27A-8D88-C14A-54491444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74" y="1650380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edit members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311268" y="696467"/>
            <a:ext cx="468352" cy="39538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 flipV="1">
            <a:off x="9668108" y="1091852"/>
            <a:ext cx="234175" cy="55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11CD4D4-6A71-1616-7AB9-5823621A2786}"/>
              </a:ext>
            </a:extLst>
          </p:cNvPr>
          <p:cNvSpPr txBox="1">
            <a:spLocks/>
          </p:cNvSpPr>
          <p:nvPr/>
        </p:nvSpPr>
        <p:spPr>
          <a:xfrm>
            <a:off x="4393523" y="570290"/>
            <a:ext cx="2505366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Search for member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57FAB-CBAC-6C54-2F89-88C0CA87EC79}"/>
              </a:ext>
            </a:extLst>
          </p:cNvPr>
          <p:cNvCxnSpPr>
            <a:cxnSpLocks/>
          </p:cNvCxnSpPr>
          <p:nvPr/>
        </p:nvCxnSpPr>
        <p:spPr>
          <a:xfrm>
            <a:off x="6501161" y="894159"/>
            <a:ext cx="854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46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6869818-7C9A-D3A3-187C-32BDE7FF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201" y="2455331"/>
            <a:ext cx="4951201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add member after filling in callsign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2520174" y="2603326"/>
            <a:ext cx="769435" cy="3517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>
            <a:off x="3324951" y="2743683"/>
            <a:ext cx="86790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11CD4D4-6A71-1616-7AB9-5823621A2786}"/>
              </a:ext>
            </a:extLst>
          </p:cNvPr>
          <p:cNvSpPr txBox="1">
            <a:spLocks/>
          </p:cNvSpPr>
          <p:nvPr/>
        </p:nvSpPr>
        <p:spPr>
          <a:xfrm>
            <a:off x="4393523" y="570290"/>
            <a:ext cx="2505366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Search for member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57FAB-CBAC-6C54-2F89-88C0CA87EC79}"/>
              </a:ext>
            </a:extLst>
          </p:cNvPr>
          <p:cNvCxnSpPr>
            <a:cxnSpLocks/>
          </p:cNvCxnSpPr>
          <p:nvPr/>
        </p:nvCxnSpPr>
        <p:spPr>
          <a:xfrm>
            <a:off x="6501161" y="894159"/>
            <a:ext cx="854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6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15C0FB-C9C0-BF38-73CB-071F97B4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952" y="1566747"/>
            <a:ext cx="2057400" cy="78616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Save changes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266662" y="700044"/>
            <a:ext cx="579865" cy="3517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 flipV="1">
            <a:off x="9612351" y="1051792"/>
            <a:ext cx="457200" cy="487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11CD4D4-6A71-1616-7AB9-5823621A2786}"/>
              </a:ext>
            </a:extLst>
          </p:cNvPr>
          <p:cNvSpPr txBox="1">
            <a:spLocks/>
          </p:cNvSpPr>
          <p:nvPr/>
        </p:nvSpPr>
        <p:spPr>
          <a:xfrm>
            <a:off x="4393523" y="570290"/>
            <a:ext cx="2505366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Search for member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57FAB-CBAC-6C54-2F89-88C0CA87EC79}"/>
              </a:ext>
            </a:extLst>
          </p:cNvPr>
          <p:cNvCxnSpPr>
            <a:cxnSpLocks/>
          </p:cNvCxnSpPr>
          <p:nvPr/>
        </p:nvCxnSpPr>
        <p:spPr>
          <a:xfrm>
            <a:off x="6501161" y="894159"/>
            <a:ext cx="85492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1C6F312-F815-9D31-D8E2-430032ED93D2}"/>
              </a:ext>
            </a:extLst>
          </p:cNvPr>
          <p:cNvSpPr txBox="1">
            <a:spLocks/>
          </p:cNvSpPr>
          <p:nvPr/>
        </p:nvSpPr>
        <p:spPr>
          <a:xfrm>
            <a:off x="3724508" y="3848266"/>
            <a:ext cx="2776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A new member with no qualifications is created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FE218-C07E-99C5-9082-12A0D1ACA56D}"/>
              </a:ext>
            </a:extLst>
          </p:cNvPr>
          <p:cNvCxnSpPr>
            <a:cxnSpLocks/>
          </p:cNvCxnSpPr>
          <p:nvPr/>
        </p:nvCxnSpPr>
        <p:spPr>
          <a:xfrm flipH="1" flipV="1">
            <a:off x="4181707" y="3601844"/>
            <a:ext cx="490654" cy="301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86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Changing members’ qualification</a:t>
            </a:r>
          </a:p>
        </p:txBody>
      </p:sp>
    </p:spTree>
    <p:extLst>
      <p:ext uri="{BB962C8B-B14F-4D97-AF65-F5344CB8AC3E}">
        <p14:creationId xmlns:p14="http://schemas.microsoft.com/office/powerpoint/2010/main" val="98202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FB9EE-A27A-8D88-C14A-54491444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74" y="1650380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edit members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311268" y="696467"/>
            <a:ext cx="468352" cy="39538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 flipV="1">
            <a:off x="9668108" y="1091852"/>
            <a:ext cx="234175" cy="55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2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E57CC-E919-C16E-7456-BA098C66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282" y="1650380"/>
            <a:ext cx="2289717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Save changes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311268" y="696467"/>
            <a:ext cx="468352" cy="39538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 flipV="1">
            <a:off x="9668108" y="1091852"/>
            <a:ext cx="234175" cy="55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FBB7631-57E8-7391-F217-08EE1E3A0BE0}"/>
              </a:ext>
            </a:extLst>
          </p:cNvPr>
          <p:cNvSpPr txBox="1">
            <a:spLocks/>
          </p:cNvSpPr>
          <p:nvPr/>
        </p:nvSpPr>
        <p:spPr>
          <a:xfrm>
            <a:off x="8318809" y="4048988"/>
            <a:ext cx="2170771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Check/uncheck the relevant qualifications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37D47-177E-8DED-8685-0B29C07F0BFB}"/>
              </a:ext>
            </a:extLst>
          </p:cNvPr>
          <p:cNvCxnSpPr>
            <a:cxnSpLocks/>
          </p:cNvCxnSpPr>
          <p:nvPr/>
        </p:nvCxnSpPr>
        <p:spPr>
          <a:xfrm flipH="1" flipV="1">
            <a:off x="7203688" y="3769112"/>
            <a:ext cx="1237785" cy="279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70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Adding a new role</a:t>
            </a:r>
          </a:p>
        </p:txBody>
      </p:sp>
    </p:spTree>
    <p:extLst>
      <p:ext uri="{BB962C8B-B14F-4D97-AF65-F5344CB8AC3E}">
        <p14:creationId xmlns:p14="http://schemas.microsoft.com/office/powerpoint/2010/main" val="1800210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3D9C3-6D88-0315-29DA-92BFE2CD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access roles page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5954751" y="0"/>
            <a:ext cx="527765" cy="4014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6266985" y="444115"/>
            <a:ext cx="215532" cy="647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251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AB750-4A95-2C44-5E14-47FB2D2B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0B7BAE6-7E1E-F229-D2D6-3B2942D3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808" y="1550020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edit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8E1039-89AB-0AAF-88A8-FFF0CE4389A6}"/>
              </a:ext>
            </a:extLst>
          </p:cNvPr>
          <p:cNvSpPr/>
          <p:nvPr/>
        </p:nvSpPr>
        <p:spPr>
          <a:xfrm>
            <a:off x="9311268" y="696468"/>
            <a:ext cx="468352" cy="2848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30E094-D1FF-D9A2-DF5C-42E66129B872}"/>
              </a:ext>
            </a:extLst>
          </p:cNvPr>
          <p:cNvCxnSpPr>
            <a:cxnSpLocks/>
          </p:cNvCxnSpPr>
          <p:nvPr/>
        </p:nvCxnSpPr>
        <p:spPr>
          <a:xfrm flipH="1" flipV="1">
            <a:off x="9668108" y="1091852"/>
            <a:ext cx="234175" cy="55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9B5A66A-BF17-598D-B3FB-C32BA92A8BF2}"/>
              </a:ext>
            </a:extLst>
          </p:cNvPr>
          <p:cNvSpPr txBox="1">
            <a:spLocks/>
          </p:cNvSpPr>
          <p:nvPr/>
        </p:nvSpPr>
        <p:spPr>
          <a:xfrm>
            <a:off x="639336" y="5964935"/>
            <a:ext cx="10913327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In the unlikely event that new roles have to be added, they can be done through this page</a:t>
            </a: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6198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2F58C-CE41-1F35-664F-5579B995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21034A-906B-04B8-C724-A0D4B283A17A}"/>
              </a:ext>
            </a:extLst>
          </p:cNvPr>
          <p:cNvSpPr txBox="1">
            <a:spLocks/>
          </p:cNvSpPr>
          <p:nvPr/>
        </p:nvSpPr>
        <p:spPr>
          <a:xfrm>
            <a:off x="4850780" y="3813233"/>
            <a:ext cx="2170771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Name of new role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6C252D-43BC-9E9F-A78B-3B3F509CBA28}"/>
              </a:ext>
            </a:extLst>
          </p:cNvPr>
          <p:cNvCxnSpPr>
            <a:cxnSpLocks/>
          </p:cNvCxnSpPr>
          <p:nvPr/>
        </p:nvCxnSpPr>
        <p:spPr>
          <a:xfrm flipH="1">
            <a:off x="3847171" y="4137102"/>
            <a:ext cx="11262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D455E9D-D398-6F90-A3A6-C79BB83F0666}"/>
              </a:ext>
            </a:extLst>
          </p:cNvPr>
          <p:cNvSpPr txBox="1">
            <a:spLocks/>
          </p:cNvSpPr>
          <p:nvPr/>
        </p:nvSpPr>
        <p:spPr>
          <a:xfrm>
            <a:off x="5728011" y="5008029"/>
            <a:ext cx="235662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Variants refer to ‘main’, ‘</a:t>
            </a:r>
            <a:r>
              <a:rPr lang="en-US" sz="1200" dirty="0" err="1">
                <a:solidFill>
                  <a:schemeClr val="tx1"/>
                </a:solidFill>
                <a:cs typeface="Calibri Light"/>
              </a:rPr>
              <a:t>stby</a:t>
            </a:r>
            <a:r>
              <a:rPr lang="en-US" sz="1200" dirty="0">
                <a:solidFill>
                  <a:schemeClr val="tx1"/>
                </a:solidFill>
                <a:cs typeface="Calibri Light"/>
              </a:rPr>
              <a:t>’, ‘AM’, ‘PM’ </a:t>
            </a:r>
            <a:r>
              <a:rPr lang="en-US" sz="1200" dirty="0" err="1">
                <a:solidFill>
                  <a:schemeClr val="tx1"/>
                </a:solidFill>
                <a:cs typeface="Calibri Light"/>
              </a:rPr>
              <a:t>etc</a:t>
            </a:r>
            <a:endParaRPr lang="en-US" sz="1200" dirty="0">
              <a:solidFill>
                <a:schemeClr val="tx1"/>
              </a:solidFill>
              <a:cs typeface="Calibri Light"/>
            </a:endParaRPr>
          </a:p>
          <a:p>
            <a:pPr algn="ctr"/>
            <a:endParaRPr lang="en-US" sz="1200" dirty="0">
              <a:solidFill>
                <a:schemeClr val="tx1"/>
              </a:solidFill>
              <a:cs typeface="Calibri Light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Leave blank for ‘main’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D84F8D-3917-58A4-D760-BF9C44FF8E40}"/>
              </a:ext>
            </a:extLst>
          </p:cNvPr>
          <p:cNvCxnSpPr>
            <a:cxnSpLocks/>
          </p:cNvCxnSpPr>
          <p:nvPr/>
        </p:nvCxnSpPr>
        <p:spPr>
          <a:xfrm flipH="1">
            <a:off x="4475356" y="5331898"/>
            <a:ext cx="11262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037B7A0B-33FB-E68C-F50D-33FFD049613D}"/>
              </a:ext>
            </a:extLst>
          </p:cNvPr>
          <p:cNvSpPr txBox="1">
            <a:spLocks/>
          </p:cNvSpPr>
          <p:nvPr/>
        </p:nvSpPr>
        <p:spPr>
          <a:xfrm>
            <a:off x="4166838" y="5993136"/>
            <a:ext cx="2170771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  <a:cs typeface="Calibri Light"/>
              </a:rPr>
              <a:t>Add when completed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172F5-5286-CFC8-ADBC-4C89D26EFE86}"/>
              </a:ext>
            </a:extLst>
          </p:cNvPr>
          <p:cNvCxnSpPr>
            <a:cxnSpLocks/>
          </p:cNvCxnSpPr>
          <p:nvPr/>
        </p:nvCxnSpPr>
        <p:spPr>
          <a:xfrm flipH="1">
            <a:off x="3163229" y="6317005"/>
            <a:ext cx="11262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748392AE-34B5-798C-1E67-7DA391BE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59" y="1349298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Save changes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2A9926-FB36-A291-6B62-3798571951B7}"/>
              </a:ext>
            </a:extLst>
          </p:cNvPr>
          <p:cNvSpPr/>
          <p:nvPr/>
        </p:nvSpPr>
        <p:spPr>
          <a:xfrm>
            <a:off x="9322419" y="495746"/>
            <a:ext cx="468352" cy="2848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A7E15A-760C-1123-9838-AD8EB3E7AD93}"/>
              </a:ext>
            </a:extLst>
          </p:cNvPr>
          <p:cNvCxnSpPr>
            <a:cxnSpLocks/>
          </p:cNvCxnSpPr>
          <p:nvPr/>
        </p:nvCxnSpPr>
        <p:spPr>
          <a:xfrm flipH="1" flipV="1">
            <a:off x="9679259" y="891130"/>
            <a:ext cx="234175" cy="55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Switching to Planner View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0236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back to Member 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20617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71903-7C7C-534D-FC47-6B17A4DD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access member page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8597592" y="0"/>
            <a:ext cx="557559" cy="4014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482517" y="401444"/>
            <a:ext cx="2237737" cy="690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5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BF691-B17B-D3A4-658D-89482088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access planner page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8084635" y="0"/>
            <a:ext cx="925552" cy="4014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stCxn id="2" idx="0"/>
          </p:cNvCxnSpPr>
          <p:nvPr/>
        </p:nvCxnSpPr>
        <p:spPr>
          <a:xfrm flipV="1">
            <a:off x="6482517" y="401444"/>
            <a:ext cx="1602118" cy="690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F560044-FEE4-F64A-BF4D-409DD04F6D1E}"/>
              </a:ext>
            </a:extLst>
          </p:cNvPr>
          <p:cNvSpPr txBox="1">
            <a:spLocks/>
          </p:cNvSpPr>
          <p:nvPr/>
        </p:nvSpPr>
        <p:spPr>
          <a:xfrm>
            <a:off x="1665190" y="5671287"/>
            <a:ext cx="9634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The default home page is the member’s view with the published schedule of the current month (if applicable)</a:t>
            </a: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206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E19E1A-44BE-CFCD-8E89-C78E7407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287" y="1778619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Enter password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2282252" y="1091852"/>
            <a:ext cx="1602117" cy="52507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3884369" y="1354389"/>
            <a:ext cx="1155982" cy="485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9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2E6D-8A97-E3D0-A195-6A3BABE9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module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C788D-0E14-8494-043D-BC8F53A9A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Creating a draft schedule</a:t>
            </a:r>
          </a:p>
        </p:txBody>
      </p:sp>
    </p:spTree>
    <p:extLst>
      <p:ext uri="{BB962C8B-B14F-4D97-AF65-F5344CB8AC3E}">
        <p14:creationId xmlns:p14="http://schemas.microsoft.com/office/powerpoint/2010/main" val="192745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E0F5CC-E248-9223-A7D0-CBDC543F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804" y="1091853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Click to create new draft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110545" y="22303"/>
            <a:ext cx="713679" cy="379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482517" y="444115"/>
            <a:ext cx="2628028" cy="647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21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7339D-F8EC-025C-DCE3-78C2600F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9EA4A-D7FF-5D28-8B92-6C8A1FF3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74" y="5073806"/>
            <a:ext cx="4029426" cy="64773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cs typeface="Calibri Light"/>
              </a:rPr>
              <a:t>Select dates here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4CA5D2-464E-CB41-C622-6E95B7FAE441}"/>
              </a:ext>
            </a:extLst>
          </p:cNvPr>
          <p:cNvSpPr/>
          <p:nvPr/>
        </p:nvSpPr>
        <p:spPr>
          <a:xfrm>
            <a:off x="9210906" y="2430967"/>
            <a:ext cx="713679" cy="379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B57FC-E9EC-2B1A-513D-6284F0DB0245}"/>
              </a:ext>
            </a:extLst>
          </p:cNvPr>
          <p:cNvCxnSpPr>
            <a:cxnSpLocks/>
          </p:cNvCxnSpPr>
          <p:nvPr/>
        </p:nvCxnSpPr>
        <p:spPr>
          <a:xfrm flipH="1" flipV="1">
            <a:off x="9924585" y="2821260"/>
            <a:ext cx="938560" cy="2252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606152-4A38-DB0E-67DE-7B2579237347}"/>
              </a:ext>
            </a:extLst>
          </p:cNvPr>
          <p:cNvSpPr/>
          <p:nvPr/>
        </p:nvSpPr>
        <p:spPr>
          <a:xfrm>
            <a:off x="9203474" y="3027557"/>
            <a:ext cx="713679" cy="379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D70E8C-DB20-A541-8320-4E35122B265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917153" y="3217128"/>
            <a:ext cx="661637" cy="1823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6FF753-47A6-182E-1184-3DF718BFE606}"/>
              </a:ext>
            </a:extLst>
          </p:cNvPr>
          <p:cNvSpPr/>
          <p:nvPr/>
        </p:nvSpPr>
        <p:spPr>
          <a:xfrm>
            <a:off x="9207190" y="3618573"/>
            <a:ext cx="713679" cy="3791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98CAD6-E7BB-BD8A-0B3D-49EDFDFA25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920869" y="3808144"/>
            <a:ext cx="260194" cy="1254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51959C-441F-ECBF-29D9-D913452F0334}"/>
              </a:ext>
            </a:extLst>
          </p:cNvPr>
          <p:cNvSpPr txBox="1">
            <a:spLocks/>
          </p:cNvSpPr>
          <p:nvPr/>
        </p:nvSpPr>
        <p:spPr>
          <a:xfrm>
            <a:off x="1278673" y="5965903"/>
            <a:ext cx="9634653" cy="6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E3182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  <a:cs typeface="Calibri Light"/>
              </a:rPr>
              <a:t>All dates are selected by default except for `A2`</a:t>
            </a: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61602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D12A747B0BA341B313496BBBB151B8" ma:contentTypeVersion="5" ma:contentTypeDescription="Create a new document." ma:contentTypeScope="" ma:versionID="2e59bb30ed08d2db769a7da2f292aa1c">
  <xsd:schema xmlns:xsd="http://www.w3.org/2001/XMLSchema" xmlns:xs="http://www.w3.org/2001/XMLSchema" xmlns:p="http://schemas.microsoft.com/office/2006/metadata/properties" xmlns:ns2="65635b82-59a3-4c0b-b278-adaf67c8a069" targetNamespace="http://schemas.microsoft.com/office/2006/metadata/properties" ma:root="true" ma:fieldsID="6409efa0d839ef814424830f3b02d175" ns2:_="">
    <xsd:import namespace="65635b82-59a3-4c0b-b278-adaf67c8a0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35b82-59a3-4c0b-b278-adaf67c8a0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DE49B0-20F7-4C0B-9964-C1AD40B409D3}">
  <ds:schemaRefs>
    <ds:schemaRef ds:uri="65635b82-59a3-4c0b-b278-adaf67c8a0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1D42DF-0AE3-41C6-8D3D-4E39FD7BFAAB}">
  <ds:schemaRefs>
    <ds:schemaRef ds:uri="65635b82-59a3-4c0b-b278-adaf67c8a0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919053-5E55-4A50-ABAF-B79C5ADB74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468</Words>
  <Application>Microsoft Office PowerPoint</Application>
  <PresentationFormat>Widescreen</PresentationFormat>
  <Paragraphs>91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League Spartan</vt:lpstr>
      <vt:lpstr>Arial</vt:lpstr>
      <vt:lpstr>Calibri</vt:lpstr>
      <vt:lpstr>1_office theme</vt:lpstr>
      <vt:lpstr>office theme</vt:lpstr>
      <vt:lpstr>PowerPoint Presentation</vt:lpstr>
      <vt:lpstr>Table of Content</vt:lpstr>
      <vt:lpstr>Table of Content</vt:lpstr>
      <vt:lpstr>Switching to Planner View</vt:lpstr>
      <vt:lpstr>Click to access planner page</vt:lpstr>
      <vt:lpstr>Enter password</vt:lpstr>
      <vt:lpstr>Schedules module</vt:lpstr>
      <vt:lpstr>Click to create new draft</vt:lpstr>
      <vt:lpstr>Select dates here</vt:lpstr>
      <vt:lpstr>Click ‘Ok’ after selecting the dates which your sqn has to perform the A2 duty</vt:lpstr>
      <vt:lpstr>Click ‘Create’</vt:lpstr>
      <vt:lpstr>Click on individual ‘pending’ boxes to select personnel to plan for the role</vt:lpstr>
      <vt:lpstr>PowerPoint Presentation</vt:lpstr>
      <vt:lpstr>PowerPoint Presentation</vt:lpstr>
      <vt:lpstr>PowerPoint Presentation</vt:lpstr>
      <vt:lpstr>Schedules module</vt:lpstr>
      <vt:lpstr>Draft can only be published when all roles are filled</vt:lpstr>
      <vt:lpstr>Schedules module</vt:lpstr>
      <vt:lpstr>Click to unpublish the schedule into a draft</vt:lpstr>
      <vt:lpstr>Requests module</vt:lpstr>
      <vt:lpstr>Click to access requests</vt:lpstr>
      <vt:lpstr>Click to create new requests</vt:lpstr>
      <vt:lpstr>Click to create requests</vt:lpstr>
      <vt:lpstr>PowerPoint Presentation</vt:lpstr>
      <vt:lpstr>Requests module</vt:lpstr>
      <vt:lpstr>PowerPoint Presentation</vt:lpstr>
      <vt:lpstr>PowerPoint Presentation</vt:lpstr>
      <vt:lpstr>Members module</vt:lpstr>
      <vt:lpstr>Click to access list of all members in the sqn</vt:lpstr>
      <vt:lpstr>Click to edit members</vt:lpstr>
      <vt:lpstr>Click add member after filling in callsign</vt:lpstr>
      <vt:lpstr>Save changes</vt:lpstr>
      <vt:lpstr>Members module</vt:lpstr>
      <vt:lpstr>Click to edit members</vt:lpstr>
      <vt:lpstr>Save changes</vt:lpstr>
      <vt:lpstr>Roles module</vt:lpstr>
      <vt:lpstr>Click to access roles page</vt:lpstr>
      <vt:lpstr>Click to edit</vt:lpstr>
      <vt:lpstr>Save changes</vt:lpstr>
      <vt:lpstr>Switching back to Member view</vt:lpstr>
      <vt:lpstr>Click to access member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125170</cp:lastModifiedBy>
  <cp:revision>64</cp:revision>
  <dcterms:created xsi:type="dcterms:W3CDTF">2022-04-11T06:08:50Z</dcterms:created>
  <dcterms:modified xsi:type="dcterms:W3CDTF">2022-07-13T07:50:23Z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0x010100E5D12A747B0BA341B313496BBBB151B8</vt:lpwstr>
  </property>
</Properties>
</file>